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Merriweather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Merriweather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erriweather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boldItalic.fntdata"/><Relationship Id="rId30" Type="http://schemas.openxmlformats.org/officeDocument/2006/relationships/font" Target="fonts/Merriweather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1246fd8eb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1246fd8eb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19102944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19102944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1246fd8eb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1246fd8eb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1191029440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119102944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1191029440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119102944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1191029440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1191029440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246fd8eb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1246fd8eb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119102944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119102944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1191029440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1191029440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1191029440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1191029440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19102944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19102944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28cf11a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28cf11a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191029440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191029440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119102944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119102944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1246fd8eb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1246fd8eb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1246fd8eb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1246fd8eb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1246fd8eb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1246fd8eb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Relationship Id="rId4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Relationship Id="rId4" Type="http://schemas.openxmlformats.org/officeDocument/2006/relationships/image" Target="../media/image9.jpg"/><Relationship Id="rId5" Type="http://schemas.openxmlformats.org/officeDocument/2006/relationships/image" Target="../media/image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Relationship Id="rId4" Type="http://schemas.openxmlformats.org/officeDocument/2006/relationships/image" Target="../media/image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Relationship Id="rId4" Type="http://schemas.openxmlformats.org/officeDocument/2006/relationships/image" Target="../media/image1.jpg"/><Relationship Id="rId5" Type="http://schemas.openxmlformats.org/officeDocument/2006/relationships/image" Target="../media/image9.jpg"/><Relationship Id="rId6" Type="http://schemas.openxmlformats.org/officeDocument/2006/relationships/image" Target="../media/image4.jpg"/><Relationship Id="rId7" Type="http://schemas.openxmlformats.org/officeDocument/2006/relationships/image" Target="../media/image5.jpg"/><Relationship Id="rId8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5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Lo-Fi Prototypes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Asa K, Max V, Marco P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311700" y="539725"/>
            <a:ext cx="8520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Flows – Direct Message</a:t>
            </a:r>
            <a:endParaRPr/>
          </a:p>
        </p:txBody>
      </p:sp>
      <p:pic>
        <p:nvPicPr>
          <p:cNvPr id="139" name="Google Shape;13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438" y="1802600"/>
            <a:ext cx="8493125" cy="2245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2"/>
          <p:cNvSpPr/>
          <p:nvPr/>
        </p:nvSpPr>
        <p:spPr>
          <a:xfrm>
            <a:off x="1511000" y="3262925"/>
            <a:ext cx="273600" cy="286500"/>
          </a:xfrm>
          <a:prstGeom prst="ellipse">
            <a:avLst/>
          </a:prstGeom>
          <a:solidFill>
            <a:srgbClr val="C94675">
              <a:alpha val="396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714925" y="3343675"/>
            <a:ext cx="273600" cy="286500"/>
          </a:xfrm>
          <a:prstGeom prst="ellipse">
            <a:avLst/>
          </a:prstGeom>
          <a:solidFill>
            <a:srgbClr val="C94675">
              <a:alpha val="396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6316150" y="3222550"/>
            <a:ext cx="273600" cy="286500"/>
          </a:xfrm>
          <a:prstGeom prst="ellipse">
            <a:avLst/>
          </a:prstGeom>
          <a:solidFill>
            <a:srgbClr val="C94675">
              <a:alpha val="396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Method</a:t>
            </a:r>
            <a:endParaRPr/>
          </a:p>
        </p:txBody>
      </p:sp>
      <p:sp>
        <p:nvSpPr>
          <p:cNvPr id="148" name="Google Shape;148;p23"/>
          <p:cNvSpPr txBox="1"/>
          <p:nvPr>
            <p:ph idx="4294967295" type="body"/>
          </p:nvPr>
        </p:nvSpPr>
        <p:spPr>
          <a:xfrm>
            <a:off x="311700" y="1429500"/>
            <a:ext cx="8301600" cy="7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We recruited participants over NextDoor</a:t>
            </a:r>
            <a:endParaRPr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 sz="1800"/>
              <a:t>All </a:t>
            </a:r>
            <a:r>
              <a:rPr lang="en" sz="1800"/>
              <a:t>Frequent Public Transit Users</a:t>
            </a:r>
            <a:endParaRPr sz="1800"/>
          </a:p>
        </p:txBody>
      </p:sp>
      <p:pic>
        <p:nvPicPr>
          <p:cNvPr id="149" name="Google Shape;14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6475" y="2157446"/>
            <a:ext cx="1775475" cy="188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4263" y="2157446"/>
            <a:ext cx="1775475" cy="188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56850" y="2157446"/>
            <a:ext cx="1775475" cy="1883076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/>
          <p:nvPr/>
        </p:nvSpPr>
        <p:spPr>
          <a:xfrm>
            <a:off x="406963" y="4110700"/>
            <a:ext cx="2074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Stephanie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26, Nanny, recently moved from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Singapore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3534738" y="4160575"/>
            <a:ext cx="2074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Leah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42, lifelong Bay Area Resident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3"/>
          <p:cNvSpPr txBox="1"/>
          <p:nvPr/>
        </p:nvSpPr>
        <p:spPr>
          <a:xfrm>
            <a:off x="6907326" y="4160575"/>
            <a:ext cx="2074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Deborah</a:t>
            </a:r>
            <a:endParaRPr b="1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58, Grandmother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Method</a:t>
            </a:r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311700" y="1505700"/>
            <a:ext cx="3999900" cy="34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Conducted over Zoom</a:t>
            </a:r>
            <a:endParaRPr sz="17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➢"/>
            </a:pPr>
            <a:r>
              <a:rPr lang="en" sz="1500"/>
              <a:t>Users shared screen</a:t>
            </a:r>
            <a:endParaRPr sz="15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Shared InVision link with users to use on their phones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Prompted users with common situations they might find themselves in on public transit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Test measures: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Useful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➢"/>
            </a:pPr>
            <a:r>
              <a:rPr lang="en" sz="1700"/>
              <a:t>Easy to Navigate/Understand</a:t>
            </a:r>
            <a:endParaRPr sz="1700"/>
          </a:p>
        </p:txBody>
      </p:sp>
      <p:sp>
        <p:nvSpPr>
          <p:cNvPr id="161" name="Google Shape;161;p24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Greeter:</a:t>
            </a:r>
            <a:r>
              <a:rPr lang="en" sz="1700"/>
              <a:t>Asa/ Marco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Facilitator: Max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Notetaker: Asa/Marco</a:t>
            </a:r>
            <a:endParaRPr sz="1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Chatbot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311700" y="1505700"/>
            <a:ext cx="432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“This is immediately confusing to me. There’s no button that says, ‘what line am I on?’. I see this and I freeze.”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“Chatbot starts everything?”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“It’s natural to you but it’s not natural to me.”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“the questions are almost always the same.”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“This is really useful to me! I recognize the lines from my daily commute!”</a:t>
            </a:r>
            <a:endParaRPr sz="1700"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7375" y="1386921"/>
            <a:ext cx="1657950" cy="3522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5575" y="1386922"/>
            <a:ext cx="1657950" cy="3522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Chat w/ Others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311700" y="1505700"/>
            <a:ext cx="51681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“that's really cool!”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“It’s like in the </a:t>
            </a:r>
            <a:r>
              <a:rPr lang="en" sz="2000"/>
              <a:t>movies</a:t>
            </a:r>
            <a:r>
              <a:rPr lang="en" sz="2000"/>
              <a:t> for sure”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Like that the app knows where they are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“New systems can be really hard to use Google Maps doesn’t have as much information as community members. I would prefer to ask people who know the area.”</a:t>
            </a:r>
            <a:endParaRPr sz="2000"/>
          </a:p>
        </p:txBody>
      </p:sp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675" y="1367647"/>
            <a:ext cx="1711150" cy="363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Info About Bus</a:t>
            </a:r>
            <a:endParaRPr/>
          </a:p>
        </p:txBody>
      </p:sp>
      <p:sp>
        <p:nvSpPr>
          <p:cNvPr id="182" name="Google Shape;182;p27"/>
          <p:cNvSpPr txBox="1"/>
          <p:nvPr>
            <p:ph idx="1" type="body"/>
          </p:nvPr>
        </p:nvSpPr>
        <p:spPr>
          <a:xfrm>
            <a:off x="311700" y="1505700"/>
            <a:ext cx="37887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“Oh cool, it tells you how many people are on!”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Hardest task for people to figure out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“I like that it tells you how far away the bus is, that’s always something I want to know.”</a:t>
            </a:r>
            <a:endParaRPr sz="2000"/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181" y="1360713"/>
            <a:ext cx="1494821" cy="33621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72329" y="1360725"/>
            <a:ext cx="1494821" cy="3366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0450" y="1360724"/>
            <a:ext cx="1494821" cy="33576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Results - Direct Message</a:t>
            </a:r>
            <a:endParaRPr/>
          </a:p>
        </p:txBody>
      </p:sp>
      <p:sp>
        <p:nvSpPr>
          <p:cNvPr id="191" name="Google Shape;191;p28"/>
          <p:cNvSpPr txBox="1"/>
          <p:nvPr>
            <p:ph idx="1" type="body"/>
          </p:nvPr>
        </p:nvSpPr>
        <p:spPr>
          <a:xfrm>
            <a:off x="311700" y="1505700"/>
            <a:ext cx="4206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</a:t>
            </a:r>
            <a:r>
              <a:rPr lang="en" sz="2000"/>
              <a:t>peculating similar relationship between iMessage/WhatsApp/</a:t>
            </a:r>
            <a:br>
              <a:rPr lang="en" sz="2000"/>
            </a:br>
            <a:r>
              <a:rPr lang="en" sz="2000"/>
              <a:t>common messaging apps on phone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“The envelope, easy!”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Fastest Task for most people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Want a level of anonymity in DMs</a:t>
            </a:r>
            <a:endParaRPr sz="2000"/>
          </a:p>
        </p:txBody>
      </p:sp>
      <p:pic>
        <p:nvPicPr>
          <p:cNvPr id="192" name="Google Shape;19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0000" y="1374950"/>
            <a:ext cx="1703275" cy="3627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9131" y="1374949"/>
            <a:ext cx="1615020" cy="362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Suggested UI Changes</a:t>
            </a:r>
            <a:endParaRPr/>
          </a:p>
        </p:txBody>
      </p:sp>
      <p:sp>
        <p:nvSpPr>
          <p:cNvPr id="199" name="Google Shape;199;p29"/>
          <p:cNvSpPr txBox="1"/>
          <p:nvPr>
            <p:ph idx="1" type="body"/>
          </p:nvPr>
        </p:nvSpPr>
        <p:spPr>
          <a:xfrm>
            <a:off x="311700" y="1643975"/>
            <a:ext cx="40356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r>
              <a:rPr lang="en" sz="2000"/>
              <a:t>“the questions are almost always the same.”</a:t>
            </a:r>
            <a:endParaRPr sz="2000"/>
          </a:p>
        </p:txBody>
      </p:sp>
      <p:sp>
        <p:nvSpPr>
          <p:cNvPr id="200" name="Google Shape;200;p29"/>
          <p:cNvSpPr txBox="1"/>
          <p:nvPr>
            <p:ph idx="2" type="body"/>
          </p:nvPr>
        </p:nvSpPr>
        <p:spPr>
          <a:xfrm>
            <a:off x="4872908" y="1643975"/>
            <a:ext cx="40356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500"/>
              <a:t>Adding pre-populated questions to chatbot screen to allow users to select one easily</a:t>
            </a:r>
            <a:endParaRPr sz="1500"/>
          </a:p>
        </p:txBody>
      </p:sp>
      <p:cxnSp>
        <p:nvCxnSpPr>
          <p:cNvPr id="201" name="Google Shape;201;p29"/>
          <p:cNvCxnSpPr>
            <a:stCxn id="199" idx="3"/>
            <a:endCxn id="200" idx="1"/>
          </p:cNvCxnSpPr>
          <p:nvPr/>
        </p:nvCxnSpPr>
        <p:spPr>
          <a:xfrm>
            <a:off x="4347300" y="1975025"/>
            <a:ext cx="52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311725" y="2460444"/>
            <a:ext cx="40356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r>
              <a:rPr lang="en" sz="2000"/>
              <a:t>Want access to information without typing</a:t>
            </a:r>
            <a:endParaRPr sz="2000"/>
          </a:p>
        </p:txBody>
      </p:sp>
      <p:sp>
        <p:nvSpPr>
          <p:cNvPr id="203" name="Google Shape;203;p29"/>
          <p:cNvSpPr txBox="1"/>
          <p:nvPr>
            <p:ph idx="2" type="body"/>
          </p:nvPr>
        </p:nvSpPr>
        <p:spPr>
          <a:xfrm>
            <a:off x="4872933" y="2460444"/>
            <a:ext cx="40356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Add useful bite-sized information to main screen</a:t>
            </a:r>
            <a:endParaRPr sz="2000"/>
          </a:p>
        </p:txBody>
      </p:sp>
      <p:cxnSp>
        <p:nvCxnSpPr>
          <p:cNvPr id="204" name="Google Shape;204;p29"/>
          <p:cNvCxnSpPr>
            <a:stCxn id="202" idx="3"/>
            <a:endCxn id="203" idx="1"/>
          </p:cNvCxnSpPr>
          <p:nvPr/>
        </p:nvCxnSpPr>
        <p:spPr>
          <a:xfrm>
            <a:off x="4347325" y="2791494"/>
            <a:ext cx="52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5" name="Google Shape;205;p29"/>
          <p:cNvSpPr txBox="1"/>
          <p:nvPr>
            <p:ph idx="1" type="body"/>
          </p:nvPr>
        </p:nvSpPr>
        <p:spPr>
          <a:xfrm>
            <a:off x="311850" y="3440962"/>
            <a:ext cx="40356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r>
              <a:rPr lang="en" sz="2000"/>
              <a:t>People could not find “more info screen”</a:t>
            </a:r>
            <a:endParaRPr sz="2000"/>
          </a:p>
        </p:txBody>
      </p:sp>
      <p:sp>
        <p:nvSpPr>
          <p:cNvPr id="206" name="Google Shape;206;p29"/>
          <p:cNvSpPr txBox="1"/>
          <p:nvPr>
            <p:ph idx="2" type="body"/>
          </p:nvPr>
        </p:nvSpPr>
        <p:spPr>
          <a:xfrm>
            <a:off x="4873058" y="3440962"/>
            <a:ext cx="40356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/>
              <a:t>Add text to </a:t>
            </a:r>
            <a:r>
              <a:rPr lang="en" sz="1800"/>
              <a:t>messaging screen indicating you can find more information</a:t>
            </a:r>
            <a:endParaRPr sz="1800"/>
          </a:p>
        </p:txBody>
      </p:sp>
      <p:cxnSp>
        <p:nvCxnSpPr>
          <p:cNvPr id="207" name="Google Shape;207;p29"/>
          <p:cNvCxnSpPr>
            <a:stCxn id="205" idx="3"/>
            <a:endCxn id="206" idx="1"/>
          </p:cNvCxnSpPr>
          <p:nvPr/>
        </p:nvCxnSpPr>
        <p:spPr>
          <a:xfrm>
            <a:off x="4347450" y="3772012"/>
            <a:ext cx="52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sp>
        <p:nvSpPr>
          <p:cNvPr id="208" name="Google Shape;208;p29"/>
          <p:cNvSpPr txBox="1"/>
          <p:nvPr>
            <p:ph idx="1" type="body"/>
          </p:nvPr>
        </p:nvSpPr>
        <p:spPr>
          <a:xfrm>
            <a:off x="311725" y="4421454"/>
            <a:ext cx="40356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275"/>
              <a:buNone/>
            </a:pPr>
            <a:r>
              <a:rPr lang="en" sz="2000"/>
              <a:t>Want anonymity while on platform</a:t>
            </a:r>
            <a:endParaRPr sz="2000"/>
          </a:p>
        </p:txBody>
      </p:sp>
      <p:sp>
        <p:nvSpPr>
          <p:cNvPr id="209" name="Google Shape;209;p29"/>
          <p:cNvSpPr txBox="1"/>
          <p:nvPr>
            <p:ph idx="2" type="body"/>
          </p:nvPr>
        </p:nvSpPr>
        <p:spPr>
          <a:xfrm>
            <a:off x="4872933" y="4421454"/>
            <a:ext cx="4035600" cy="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Only show first name of users</a:t>
            </a:r>
            <a:endParaRPr sz="2000"/>
          </a:p>
        </p:txBody>
      </p:sp>
      <p:cxnSp>
        <p:nvCxnSpPr>
          <p:cNvPr id="210" name="Google Shape;210;p29"/>
          <p:cNvCxnSpPr>
            <a:stCxn id="208" idx="3"/>
            <a:endCxn id="209" idx="1"/>
          </p:cNvCxnSpPr>
          <p:nvPr/>
        </p:nvCxnSpPr>
        <p:spPr>
          <a:xfrm>
            <a:off x="4347325" y="4752504"/>
            <a:ext cx="52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16" name="Google Shape;216;p3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Generally positive feedback on app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Like familiarity of chatting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Symbols work well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Some issues with usability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People excited about chat features and community engagement</a:t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romanUcPeriod"/>
            </a:pPr>
            <a:r>
              <a:rPr lang="en" sz="2200"/>
              <a:t>Selecting an Interface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romanUcPeriod"/>
            </a:pPr>
            <a:r>
              <a:rPr lang="en" sz="2200"/>
              <a:t>Testing Interface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romanUcPeriod"/>
            </a:pPr>
            <a:r>
              <a:rPr lang="en" sz="2200"/>
              <a:t>Making Changes to Interface</a:t>
            </a:r>
            <a:endParaRPr sz="2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51300" y="222650"/>
            <a:ext cx="5007900" cy="3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Connectr</a:t>
            </a:r>
            <a:endParaRPr b="1" i="1"/>
          </a:p>
        </p:txBody>
      </p:sp>
      <p:sp>
        <p:nvSpPr>
          <p:cNvPr id="77" name="Google Shape;77;p15"/>
          <p:cNvSpPr txBox="1"/>
          <p:nvPr/>
        </p:nvSpPr>
        <p:spPr>
          <a:xfrm>
            <a:off x="1241250" y="1497650"/>
            <a:ext cx="6661500" cy="26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5100">
                <a:latin typeface="Merriweather"/>
                <a:ea typeface="Merriweather"/>
                <a:cs typeface="Merriweather"/>
                <a:sym typeface="Merriweather"/>
              </a:rPr>
              <a:t>Making public transit easier through connection</a:t>
            </a:r>
            <a:endParaRPr sz="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1" type="subTitle"/>
          </p:nvPr>
        </p:nvSpPr>
        <p:spPr>
          <a:xfrm>
            <a:off x="520975" y="197647"/>
            <a:ext cx="3704400" cy="9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/>
              <a:t>Chat</a:t>
            </a:r>
            <a:endParaRPr b="1" sz="2700"/>
          </a:p>
        </p:txBody>
      </p:sp>
      <p:sp>
        <p:nvSpPr>
          <p:cNvPr id="83" name="Google Shape;83;p16"/>
          <p:cNvSpPr txBox="1"/>
          <p:nvPr>
            <p:ph idx="2" type="body"/>
          </p:nvPr>
        </p:nvSpPr>
        <p:spPr>
          <a:xfrm>
            <a:off x="328400" y="1409700"/>
            <a:ext cx="2009700" cy="35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Char char="❖"/>
            </a:pPr>
            <a:r>
              <a:rPr lang="en" sz="2000">
                <a:solidFill>
                  <a:srgbClr val="D9D9D9"/>
                </a:solidFill>
              </a:rPr>
              <a:t>Can answer any question</a:t>
            </a:r>
            <a:endParaRPr sz="2000">
              <a:solidFill>
                <a:srgbClr val="D9D9D9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Char char="❖"/>
            </a:pPr>
            <a:r>
              <a:rPr lang="en" sz="2000">
                <a:solidFill>
                  <a:srgbClr val="D9D9D9"/>
                </a:solidFill>
              </a:rPr>
              <a:t>Similar to messaging apps</a:t>
            </a:r>
            <a:endParaRPr sz="2000">
              <a:solidFill>
                <a:srgbClr val="D9D9D9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Char char="❖"/>
            </a:pPr>
            <a:r>
              <a:rPr lang="en" sz="2000">
                <a:solidFill>
                  <a:srgbClr val="D9D9D9"/>
                </a:solidFill>
              </a:rPr>
              <a:t>Easy to interact with</a:t>
            </a:r>
            <a:endParaRPr sz="2000">
              <a:solidFill>
                <a:srgbClr val="D9D9D9"/>
              </a:solidFill>
            </a:endParaRPr>
          </a:p>
        </p:txBody>
      </p:sp>
      <p:sp>
        <p:nvSpPr>
          <p:cNvPr id="84" name="Google Shape;84;p16"/>
          <p:cNvSpPr txBox="1"/>
          <p:nvPr>
            <p:ph idx="2" type="body"/>
          </p:nvPr>
        </p:nvSpPr>
        <p:spPr>
          <a:xfrm>
            <a:off x="2338100" y="1409700"/>
            <a:ext cx="2009700" cy="35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Char char="❖"/>
            </a:pPr>
            <a:r>
              <a:rPr lang="en" sz="2000">
                <a:solidFill>
                  <a:srgbClr val="D9D9D9"/>
                </a:solidFill>
              </a:rPr>
              <a:t>Could be too open ended</a:t>
            </a:r>
            <a:endParaRPr sz="2000">
              <a:solidFill>
                <a:srgbClr val="D9D9D9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Char char="❖"/>
            </a:pPr>
            <a:r>
              <a:rPr lang="en" sz="2000">
                <a:solidFill>
                  <a:srgbClr val="D9D9D9"/>
                </a:solidFill>
              </a:rPr>
              <a:t>Have to type every question</a:t>
            </a:r>
            <a:endParaRPr sz="2000">
              <a:solidFill>
                <a:srgbClr val="D9D9D9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328250" y="1009497"/>
            <a:ext cx="200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Pro</a:t>
            </a:r>
            <a:endParaRPr b="1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2338100" y="1009497"/>
            <a:ext cx="200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Con</a:t>
            </a:r>
            <a:endParaRPr b="1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6"/>
          <p:cNvSpPr txBox="1"/>
          <p:nvPr>
            <p:ph idx="1" type="subTitle"/>
          </p:nvPr>
        </p:nvSpPr>
        <p:spPr>
          <a:xfrm>
            <a:off x="5105325" y="197647"/>
            <a:ext cx="3704400" cy="9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/>
              <a:t>Widget</a:t>
            </a:r>
            <a:endParaRPr b="1" sz="2700"/>
          </a:p>
        </p:txBody>
      </p:sp>
      <p:sp>
        <p:nvSpPr>
          <p:cNvPr id="88" name="Google Shape;88;p16"/>
          <p:cNvSpPr txBox="1"/>
          <p:nvPr>
            <p:ph idx="2" type="body"/>
          </p:nvPr>
        </p:nvSpPr>
        <p:spPr>
          <a:xfrm>
            <a:off x="4912750" y="1409700"/>
            <a:ext cx="2009700" cy="35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Bite sized information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No typing</a:t>
            </a:r>
            <a:endParaRPr sz="2000"/>
          </a:p>
        </p:txBody>
      </p:sp>
      <p:sp>
        <p:nvSpPr>
          <p:cNvPr id="89" name="Google Shape;89;p16"/>
          <p:cNvSpPr txBox="1"/>
          <p:nvPr>
            <p:ph idx="2" type="body"/>
          </p:nvPr>
        </p:nvSpPr>
        <p:spPr>
          <a:xfrm>
            <a:off x="6922450" y="1409700"/>
            <a:ext cx="2009700" cy="35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Limited inputs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Boring input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No interaction with </a:t>
            </a:r>
            <a:r>
              <a:rPr lang="en" sz="2000"/>
              <a:t>other</a:t>
            </a:r>
            <a:r>
              <a:rPr lang="en" sz="2000"/>
              <a:t> people</a:t>
            </a:r>
            <a:endParaRPr sz="2000"/>
          </a:p>
        </p:txBody>
      </p:sp>
      <p:sp>
        <p:nvSpPr>
          <p:cNvPr id="90" name="Google Shape;90;p16"/>
          <p:cNvSpPr txBox="1"/>
          <p:nvPr/>
        </p:nvSpPr>
        <p:spPr>
          <a:xfrm>
            <a:off x="4912600" y="1009497"/>
            <a:ext cx="200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Pro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6922450" y="1009497"/>
            <a:ext cx="2009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Selected Interface &amp; Rationale</a:t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1213025" y="1240125"/>
            <a:ext cx="743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7"/>
          <p:cNvSpPr txBox="1"/>
          <p:nvPr>
            <p:ph idx="1" type="subTitle"/>
          </p:nvPr>
        </p:nvSpPr>
        <p:spPr>
          <a:xfrm>
            <a:off x="5003825" y="500925"/>
            <a:ext cx="3704400" cy="9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/>
              <a:t>Chat Based Design</a:t>
            </a:r>
            <a:endParaRPr b="1"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/>
              <a:t>(Mobile)</a:t>
            </a:r>
            <a:endParaRPr b="1" sz="2700"/>
          </a:p>
        </p:txBody>
      </p:sp>
      <p:sp>
        <p:nvSpPr>
          <p:cNvPr id="99" name="Google Shape;99;p17"/>
          <p:cNvSpPr txBox="1"/>
          <p:nvPr>
            <p:ph idx="2" type="body"/>
          </p:nvPr>
        </p:nvSpPr>
        <p:spPr>
          <a:xfrm>
            <a:off x="4879025" y="1427625"/>
            <a:ext cx="3954000" cy="31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Easy to understand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Open ended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Familiar format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Need real time location information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“On the go” solution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 Structure</a:t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8098" y="274600"/>
            <a:ext cx="1357375" cy="2883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5500" y="1538300"/>
            <a:ext cx="1657950" cy="3526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9898" y="1936673"/>
            <a:ext cx="1325800" cy="2823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3873" y="304557"/>
            <a:ext cx="1325800" cy="2823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62624" y="1943840"/>
            <a:ext cx="1325800" cy="28164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6550" y="1540672"/>
            <a:ext cx="1657950" cy="35220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311700" y="539725"/>
            <a:ext cx="8520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Flows – ChatBot</a:t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95775"/>
            <a:ext cx="8520600" cy="2676342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/>
          <p:nvPr/>
        </p:nvSpPr>
        <p:spPr>
          <a:xfrm>
            <a:off x="1009500" y="2071075"/>
            <a:ext cx="273600" cy="286500"/>
          </a:xfrm>
          <a:prstGeom prst="ellipse">
            <a:avLst/>
          </a:prstGeom>
          <a:solidFill>
            <a:srgbClr val="C94675">
              <a:alpha val="396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5089125" y="3278550"/>
            <a:ext cx="273600" cy="286500"/>
          </a:xfrm>
          <a:prstGeom prst="ellipse">
            <a:avLst/>
          </a:prstGeom>
          <a:solidFill>
            <a:srgbClr val="C94675">
              <a:alpha val="396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539725"/>
            <a:ext cx="8520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Flows – Chat w/ Others</a:t>
            </a:r>
            <a:endParaRPr/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475" y="1598700"/>
            <a:ext cx="8029050" cy="2676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/>
          <p:nvPr/>
        </p:nvSpPr>
        <p:spPr>
          <a:xfrm>
            <a:off x="1374200" y="3764400"/>
            <a:ext cx="273600" cy="286500"/>
          </a:xfrm>
          <a:prstGeom prst="ellipse">
            <a:avLst/>
          </a:prstGeom>
          <a:solidFill>
            <a:srgbClr val="C94675">
              <a:alpha val="396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0"/>
          <p:cNvSpPr/>
          <p:nvPr/>
        </p:nvSpPr>
        <p:spPr>
          <a:xfrm>
            <a:off x="5095650" y="3421825"/>
            <a:ext cx="273600" cy="286500"/>
          </a:xfrm>
          <a:prstGeom prst="ellipse">
            <a:avLst/>
          </a:prstGeom>
          <a:solidFill>
            <a:srgbClr val="C94675">
              <a:alpha val="396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11700" y="539725"/>
            <a:ext cx="8520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Flows – Info About Bus</a:t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7650" y="1597450"/>
            <a:ext cx="4968700" cy="287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/>
          <p:nvPr/>
        </p:nvSpPr>
        <p:spPr>
          <a:xfrm>
            <a:off x="2833100" y="1908275"/>
            <a:ext cx="273600" cy="286500"/>
          </a:xfrm>
          <a:prstGeom prst="ellipse">
            <a:avLst/>
          </a:prstGeom>
          <a:solidFill>
            <a:srgbClr val="C94675">
              <a:alpha val="396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